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09" r:id="rId2"/>
    <p:sldId id="257" r:id="rId3"/>
    <p:sldId id="3611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1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1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87DE2-7D0F-09C4-A28B-C14537CF30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1FA502-53CB-2C08-4A11-CE154A4AA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B1B4A-0CDC-08CB-87C3-07E100279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7280C-F8F0-4547-AFD5-8F9A12B12800}" type="datetimeFigureOut">
              <a:rPr lang="nb-NO" smtClean="0"/>
              <a:t>27.11.2023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4F523-EDA4-BE72-8146-C458E9477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1582A-D0E7-FC00-855F-813CA2FC6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6B3E8-231B-4149-AF92-7C71B5D731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232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475A7-0361-F626-8D26-19C882E3B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3EDFA-4B4F-9F7D-BBC1-9DEBE56FC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3EE72-6337-866F-B453-CC1F47047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7280C-F8F0-4547-AFD5-8F9A12B12800}" type="datetimeFigureOut">
              <a:rPr lang="nb-NO" smtClean="0"/>
              <a:t>27.11.2023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255A5-21FD-1B1B-E206-4B491C5FE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88DDD-AB83-8380-F09F-92A0C1315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6B3E8-231B-4149-AF92-7C71B5D731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2672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8D412-9790-411F-B076-DE79D6A98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4C680-77F9-F8D5-44EA-48E51D3A5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A11C6-CAD0-EBE6-40B3-6F2CC73AD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7280C-F8F0-4547-AFD5-8F9A12B12800}" type="datetimeFigureOut">
              <a:rPr lang="nb-NO" smtClean="0"/>
              <a:t>27.11.2023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469CF-9AD7-8A0D-91A5-61A0278BB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DE76B-75EC-FEBA-F1D0-409D9DBA2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6B3E8-231B-4149-AF92-7C71B5D731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2699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E2251-A6D6-0899-C571-6690FDCEC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481BD-97E2-88AE-3259-B436A91560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A26EE0-E3F4-D750-D656-689DC74B1A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B4A020-8A25-EE17-3953-6F87326A8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7280C-F8F0-4547-AFD5-8F9A12B12800}" type="datetimeFigureOut">
              <a:rPr lang="nb-NO" smtClean="0"/>
              <a:t>27.11.2023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7613D-3041-A133-A7FF-B26EA6950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8DDB6-AFC2-8EF4-B33F-CEE3FFA90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6B3E8-231B-4149-AF92-7C71B5D731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7996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3A8B0-0D94-14D9-F929-E7111848D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A530F4-3EDA-8E96-C104-C0517EA34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B54A01-CCBE-B58D-9A2F-AD408E6D82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8B093F-09F7-3954-0169-DE1BE99D02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55C6B1-3831-A5D6-1725-DA654F4C47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125CF4-034B-5846-E61D-127B3479B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7280C-F8F0-4547-AFD5-8F9A12B12800}" type="datetimeFigureOut">
              <a:rPr lang="nb-NO" smtClean="0"/>
              <a:t>27.11.2023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F93EFF-D3AD-C15F-5B7E-2F8DB3098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0B950B-C2E4-488B-69A2-EA467B4DD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6B3E8-231B-4149-AF92-7C71B5D731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0413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9E518-A96F-06D2-D8DD-C2191688B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CE3726-4995-6B38-79DE-E835D2455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7280C-F8F0-4547-AFD5-8F9A12B12800}" type="datetimeFigureOut">
              <a:rPr lang="nb-NO" smtClean="0"/>
              <a:t>27.11.2023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C6858C-34DA-3438-B0E9-E5FA0C2C5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23980C-F261-6AA2-65FE-691BCC312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6B3E8-231B-4149-AF92-7C71B5D731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1530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6ECD51-F34B-D92D-7A5D-02E737A88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7280C-F8F0-4547-AFD5-8F9A12B12800}" type="datetimeFigureOut">
              <a:rPr lang="nb-NO" smtClean="0"/>
              <a:t>27.11.2023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D7702C-4787-A6CA-1C7C-E5DC15903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8CC4A-F445-1441-713B-3CC4BFEC1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6B3E8-231B-4149-AF92-7C71B5D731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813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FD829-93D5-10F4-F2F3-F956E4927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21F85-BB51-1151-A4B9-E0A6042F0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55465-1BA0-2C6A-5821-309660CD2B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F459B4-E89B-5299-DFA9-623C9F9F1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7280C-F8F0-4547-AFD5-8F9A12B12800}" type="datetimeFigureOut">
              <a:rPr lang="nb-NO" smtClean="0"/>
              <a:t>27.11.2023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CFE63-3907-51F3-1526-C19E1BAC9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45DD0A-30B3-CC41-CA08-D943DD5A1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6B3E8-231B-4149-AF92-7C71B5D731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7340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81F34-6149-134C-6A8B-5F63CA619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8F5D6-2F34-DE56-35FC-24BA24550F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5E660-A375-064D-543D-8419267A1C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77559-4AA5-D682-F7DC-D860FB835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7280C-F8F0-4547-AFD5-8F9A12B12800}" type="datetimeFigureOut">
              <a:rPr lang="nb-NO" smtClean="0"/>
              <a:t>27.11.2023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9BBF4D-9416-1AC6-729B-6BE016E5D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94C616-6376-6A8E-CE8B-059BAF398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6B3E8-231B-4149-AF92-7C71B5D731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913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D6B7B-CB38-6840-B00F-D739943A5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90FCB7-2807-EBC6-2127-22FB4AF769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62762-B0FC-716A-4094-BEAF035D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7280C-F8F0-4547-AFD5-8F9A12B12800}" type="datetimeFigureOut">
              <a:rPr lang="nb-NO" smtClean="0"/>
              <a:t>27.11.2023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5061C-959A-0993-DAE9-25387D38C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4BF2D6-C463-5D17-211B-B708EBB3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6B3E8-231B-4149-AF92-7C71B5D731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047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0DF823-7935-0851-9BEB-D8196CACAF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8C17EE-7635-7A6C-DF65-01644BF013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BDB03-C450-1F37-3870-CDA6B92D0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7280C-F8F0-4547-AFD5-8F9A12B12800}" type="datetimeFigureOut">
              <a:rPr lang="nb-NO" smtClean="0"/>
              <a:t>27.11.2023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35F47-40FF-BFC3-CE2E-F8B639D71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24F8B-48F1-E8A1-7876-13CB88CF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6B3E8-231B-4149-AF92-7C71B5D731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8885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pter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094A4BE-E2FA-A342-AC0B-9FB3EA011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BE55BF-ADB5-BF4C-8C80-4018A3AC2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4825" y="1964248"/>
            <a:ext cx="5545138" cy="127838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Insert chapter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2051213-3EF2-4045-9F0D-8CCF277FB50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74826" y="3651005"/>
            <a:ext cx="5545138" cy="1120915"/>
          </a:xfrm>
        </p:spPr>
        <p:txBody>
          <a:bodyPr>
            <a:normAutofit/>
          </a:bodyPr>
          <a:lstStyle>
            <a:lvl1pPr marL="0" indent="0" algn="l">
              <a:buNone/>
              <a:defRPr sz="1600" cap="none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(optional) Insert subtitle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BA9FC8-5EBF-F142-AEB3-06A34A8F883A}" type="slidenum">
              <a:rPr lang="nb-NO"/>
              <a:pPr/>
              <a:t>‹#›</a:t>
            </a:fld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400" y="572883"/>
            <a:ext cx="1667901" cy="62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238041-F678-7117-2312-F9CB4AEB4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0EC2D-3C90-2D65-8B46-086330FE4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1CDCC1-F29A-2661-FA00-80C33BEE61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7280C-F8F0-4547-AFD5-8F9A12B12800}" type="datetimeFigureOut">
              <a:rPr lang="nb-NO" smtClean="0"/>
              <a:t>27.11.2023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23AD9-7B18-6740-C3A2-EB47037DEA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EAF83-4755-50D5-02E0-606A78D0BF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6B3E8-231B-4149-AF92-7C71B5D731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7745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ops208@politiet.no" TargetMode="External"/><Relationship Id="rId2" Type="http://schemas.openxmlformats.org/officeDocument/2006/relationships/hyperlink" Target="mailto:ops206@politiet.no%3Cmailto:ops206@politiet.no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ops211@politiet.no" TargetMode="External"/><Relationship Id="rId4" Type="http://schemas.openxmlformats.org/officeDocument/2006/relationships/hyperlink" Target="mailto:ops210@politiet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>
                <a:solidFill>
                  <a:schemeClr val="tx1"/>
                </a:solidFill>
              </a:rPr>
              <a:t>Handlingsmønster ved droneaktivitet</a:t>
            </a:r>
            <a:br>
              <a:rPr lang="en-US" sz="4200">
                <a:solidFill>
                  <a:schemeClr val="tx1"/>
                </a:solidFill>
              </a:rPr>
            </a:br>
            <a:endParaRPr lang="en-US" sz="4200">
              <a:solidFill>
                <a:schemeClr val="tx1"/>
              </a:solidFill>
            </a:endParaRPr>
          </a:p>
        </p:txBody>
      </p:sp>
      <p:sp>
        <p:nvSpPr>
          <p:cNvPr id="14" name="Freeform: Shape 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helicopter flying in the sky&#10;&#10;Description automatically generated with low confidence">
            <a:extLst>
              <a:ext uri="{FF2B5EF4-FFF2-40B4-BE49-F238E27FC236}">
                <a16:creationId xmlns:a16="http://schemas.microsoft.com/office/drawing/2014/main" id="{7145EBF5-51FB-B1FF-0C2A-9D8338D495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83" r="17098" b="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07215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556CCCD-961C-1603-C078-18C127F215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4472338"/>
              </p:ext>
            </p:extLst>
          </p:nvPr>
        </p:nvGraphicFramePr>
        <p:xfrm>
          <a:off x="602418" y="1946174"/>
          <a:ext cx="10515597" cy="40003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640136864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01482362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631858596"/>
                    </a:ext>
                  </a:extLst>
                </a:gridCol>
              </a:tblGrid>
              <a:tr h="336079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576619"/>
                  </a:ext>
                </a:extLst>
              </a:tr>
              <a:tr h="1094591">
                <a:tc>
                  <a:txBody>
                    <a:bodyPr/>
                    <a:lstStyle/>
                    <a:p>
                      <a:pPr marL="171450" lvl="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Droneaktivitet</a:t>
                      </a:r>
                    </a:p>
                    <a:p>
                      <a:pPr marL="628650" lvl="1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Det er i den siste tiden observert flere tilfeller av uidentifisert droneaktivitet nært plattformer offshore</a:t>
                      </a:r>
                    </a:p>
                    <a:p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Sentralt kontrollrom/Bro</a:t>
                      </a:r>
                    </a:p>
                    <a:p>
                      <a:pPr marL="628650" lvl="1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Mottar varsel om droneaktivitet</a:t>
                      </a:r>
                    </a:p>
                    <a:p>
                      <a:pPr marL="628650" lvl="1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Varsle plattformsjef</a:t>
                      </a:r>
                    </a:p>
                    <a:p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Opprett en </a:t>
                      </a:r>
                      <a:r>
                        <a:rPr lang="nb-NO" sz="1200" b="1" dirty="0" err="1">
                          <a:solidFill>
                            <a:prstClr val="black"/>
                          </a:solidFill>
                        </a:rPr>
                        <a:t>Synergisak</a:t>
                      </a:r>
                      <a:endParaRPr lang="nb-NO" sz="1200" b="1" dirty="0">
                        <a:solidFill>
                          <a:prstClr val="black"/>
                        </a:solidFill>
                      </a:endParaRPr>
                    </a:p>
                    <a:p>
                      <a:pPr marL="628650" lvl="1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Security </a:t>
                      </a:r>
                      <a:r>
                        <a:rPr lang="nb-NO" sz="1200" dirty="0" err="1">
                          <a:solidFill>
                            <a:prstClr val="black"/>
                          </a:solidFill>
                        </a:rPr>
                        <a:t>incident</a:t>
                      </a:r>
                      <a:endParaRPr lang="nb-NO" sz="1200" dirty="0">
                        <a:solidFill>
                          <a:prstClr val="black"/>
                        </a:solidFill>
                      </a:endParaRPr>
                    </a:p>
                    <a:p>
                      <a:endParaRPr lang="nb-NO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567750"/>
                  </a:ext>
                </a:extLst>
              </a:tr>
              <a:tr h="2445909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Hva gjør vi hvis en ser en drone i nærheten av installasjonen</a:t>
                      </a:r>
                    </a:p>
                    <a:p>
                      <a:pPr marL="628650" lvl="1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Kontakt sentralt kontrollrom/Bro for å informere om observasjonen</a:t>
                      </a:r>
                    </a:p>
                    <a:p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Plattformsjef</a:t>
                      </a:r>
                    </a:p>
                    <a:p>
                      <a:pPr marL="628650" lvl="1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Informer Operatørens Company man</a:t>
                      </a:r>
                    </a:p>
                    <a:p>
                      <a:pPr marL="628650" lvl="1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Etabler kontakt med Equinor Marine </a:t>
                      </a: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+4755143278 </a:t>
                      </a: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for å informere og for å etterspørre båttrafikk i område (</a:t>
                      </a:r>
                      <a:r>
                        <a:rPr lang="nb-NO" sz="1200">
                          <a:solidFill>
                            <a:prstClr val="black"/>
                          </a:solidFill>
                        </a:rPr>
                        <a:t>Equinor Marine </a:t>
                      </a: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eller annet trafikk overvåkingssystem tildelt av operatøren)</a:t>
                      </a:r>
                    </a:p>
                    <a:p>
                      <a:pPr marL="628650" marR="0" lvl="1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Etabler kontakt med Driftsleder på vakt </a:t>
                      </a: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0047 932 40 437 </a:t>
                      </a: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og CSO &amp; EP Manager </a:t>
                      </a: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+47 404 61 007 </a:t>
                      </a: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via telefon</a:t>
                      </a:r>
                    </a:p>
                    <a:p>
                      <a:pPr marL="628650" lvl="1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endParaRPr lang="nb-NO" sz="1200" dirty="0">
                        <a:solidFill>
                          <a:prstClr val="black"/>
                        </a:solidFill>
                      </a:endParaRPr>
                    </a:p>
                    <a:p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Observasjon innenfor 500 m sone</a:t>
                      </a:r>
                    </a:p>
                    <a:p>
                      <a:pPr marL="628650" lvl="1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Ptil varsles gjennom Operatøren</a:t>
                      </a:r>
                    </a:p>
                    <a:p>
                      <a:pPr marL="628650" lvl="1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endParaRPr lang="nb-NO" sz="1200" dirty="0">
                        <a:solidFill>
                          <a:prstClr val="black"/>
                        </a:solidFill>
                      </a:endParaRPr>
                    </a:p>
                    <a:p>
                      <a:pPr marL="17145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Øvrig varsling</a:t>
                      </a:r>
                    </a:p>
                    <a:p>
                      <a:pPr marL="628650" lvl="1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Operatøren til sin 2. linje beredskap og </a:t>
                      </a:r>
                      <a:r>
                        <a:rPr lang="nb-NO" sz="1200" dirty="0" err="1">
                          <a:solidFill>
                            <a:prstClr val="black"/>
                          </a:solidFill>
                        </a:rPr>
                        <a:t>aviation</a:t>
                      </a:r>
                      <a:endParaRPr lang="nb-NO" sz="1200" dirty="0">
                        <a:solidFill>
                          <a:prstClr val="black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202181"/>
                  </a:ext>
                </a:extLst>
              </a:tr>
            </a:tbl>
          </a:graphicData>
        </a:graphic>
      </p:graphicFrame>
      <p:sp>
        <p:nvSpPr>
          <p:cNvPr id="5" name="Arrow: Pentagon 4">
            <a:extLst>
              <a:ext uri="{FF2B5EF4-FFF2-40B4-BE49-F238E27FC236}">
                <a16:creationId xmlns:a16="http://schemas.microsoft.com/office/drawing/2014/main" id="{E95B7875-5EB7-0AE3-5E30-389C2CE7953E}"/>
              </a:ext>
            </a:extLst>
          </p:cNvPr>
          <p:cNvSpPr>
            <a:spLocks/>
          </p:cNvSpPr>
          <p:nvPr/>
        </p:nvSpPr>
        <p:spPr>
          <a:xfrm>
            <a:off x="556721" y="322304"/>
            <a:ext cx="10860579" cy="610847"/>
          </a:xfrm>
          <a:prstGeom prst="homePlate">
            <a:avLst/>
          </a:prstGeom>
          <a:solidFill>
            <a:schemeClr val="accent6"/>
          </a:solidFill>
          <a:ln>
            <a:solidFill>
              <a:schemeClr val="accent5">
                <a:lumMod val="75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72000" tIns="36000" rIns="72000" bIns="36000" rtlCol="0"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900"/>
              </a:buClr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small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Informasjon i velkomstmøte</a:t>
            </a:r>
            <a:endParaRPr kumimoji="0" lang="nb-NO" sz="1000" b="0" i="0" u="none" strike="noStrike" kern="1200" cap="small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haroni" panose="02010803020104030203" pitchFamily="2" charset="-79"/>
            </a:endParaRP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AECD36BE-0924-E032-EE71-DFB37463B039}"/>
              </a:ext>
            </a:extLst>
          </p:cNvPr>
          <p:cNvSpPr>
            <a:spLocks/>
          </p:cNvSpPr>
          <p:nvPr/>
        </p:nvSpPr>
        <p:spPr>
          <a:xfrm>
            <a:off x="4124494" y="933151"/>
            <a:ext cx="7235657" cy="502568"/>
          </a:xfrm>
          <a:prstGeom prst="homePlate">
            <a:avLst/>
          </a:prstGeom>
          <a:solidFill>
            <a:srgbClr val="FFC000"/>
          </a:solidFill>
          <a:ln>
            <a:solidFill>
              <a:schemeClr val="accent5">
                <a:lumMod val="75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72000" tIns="36000" rIns="72000" bIns="36000" rtlCol="0"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900"/>
              </a:buClr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small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Ved observasjon av drone</a:t>
            </a:r>
            <a:endParaRPr kumimoji="0" lang="nb-NO" sz="1000" b="0" i="0" u="none" strike="noStrike" kern="1200" cap="small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haroni" panose="02010803020104030203" pitchFamily="2" charset="-79"/>
            </a:endParaRP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7BC756C1-5F44-6A6E-E067-E3883E7443B3}"/>
              </a:ext>
            </a:extLst>
          </p:cNvPr>
          <p:cNvSpPr>
            <a:spLocks/>
          </p:cNvSpPr>
          <p:nvPr/>
        </p:nvSpPr>
        <p:spPr>
          <a:xfrm>
            <a:off x="7613651" y="1435719"/>
            <a:ext cx="3746500" cy="502568"/>
          </a:xfrm>
          <a:prstGeom prst="homePlate">
            <a:avLst/>
          </a:prstGeom>
          <a:solidFill>
            <a:srgbClr val="FF0000"/>
          </a:solidFill>
          <a:ln>
            <a:solidFill>
              <a:schemeClr val="accent5">
                <a:lumMod val="75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72000" tIns="36000" rIns="72000" bIns="36000" rtlCol="0"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900"/>
              </a:buClr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small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Varsling og registrering</a:t>
            </a:r>
            <a:endParaRPr kumimoji="0" lang="nb-NO" sz="1000" b="0" i="0" u="none" strike="noStrike" kern="1200" cap="small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04777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556CCCD-961C-1603-C078-18C127F215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1181746"/>
              </p:ext>
            </p:extLst>
          </p:nvPr>
        </p:nvGraphicFramePr>
        <p:xfrm>
          <a:off x="602418" y="1415023"/>
          <a:ext cx="10515597" cy="495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8334">
                  <a:extLst>
                    <a:ext uri="{9D8B030D-6E8A-4147-A177-3AD203B41FA5}">
                      <a16:colId xmlns:a16="http://schemas.microsoft.com/office/drawing/2014/main" val="3640136864"/>
                    </a:ext>
                  </a:extLst>
                </a:gridCol>
                <a:gridCol w="3480816">
                  <a:extLst>
                    <a:ext uri="{9D8B030D-6E8A-4147-A177-3AD203B41FA5}">
                      <a16:colId xmlns:a16="http://schemas.microsoft.com/office/drawing/2014/main" val="1014823620"/>
                    </a:ext>
                  </a:extLst>
                </a:gridCol>
                <a:gridCol w="3906447">
                  <a:extLst>
                    <a:ext uri="{9D8B030D-6E8A-4147-A177-3AD203B41FA5}">
                      <a16:colId xmlns:a16="http://schemas.microsoft.com/office/drawing/2014/main" val="1631858596"/>
                    </a:ext>
                  </a:extLst>
                </a:gridCol>
              </a:tblGrid>
              <a:tr h="245564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576619"/>
                  </a:ext>
                </a:extLst>
              </a:tr>
              <a:tr h="1171547">
                <a:tc>
                  <a:txBody>
                    <a:bodyPr/>
                    <a:lstStyle/>
                    <a:p>
                      <a:pPr marL="171450" lvl="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Funn av mistenkelig gjenstand under vann</a:t>
                      </a:r>
                    </a:p>
                    <a:p>
                      <a:pPr marL="171450" lvl="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endParaRPr lang="nb-NO" sz="1200" b="1" dirty="0">
                        <a:solidFill>
                          <a:prstClr val="black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Sentralt kontrollrom/Bro</a:t>
                      </a:r>
                    </a:p>
                    <a:p>
                      <a:pPr marL="628650" marR="0" lvl="1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Varsle plattformsjef</a:t>
                      </a:r>
                    </a:p>
                    <a:p>
                      <a:pPr marL="628650" lvl="1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Operatørselskapene tar bilder og/eller filmer gjenstanden ved hjelp av ROV</a:t>
                      </a:r>
                    </a:p>
                    <a:p>
                      <a:pPr marL="628650" lvl="1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Selskapet tar kontakt med politiets operasjonssentral (OPS) i det aktuelle sokkelpolitidistriktet </a:t>
                      </a:r>
                    </a:p>
                    <a:p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Opprett en </a:t>
                      </a:r>
                      <a:r>
                        <a:rPr lang="nb-NO" sz="1200" b="1" dirty="0" err="1">
                          <a:solidFill>
                            <a:prstClr val="black"/>
                          </a:solidFill>
                        </a:rPr>
                        <a:t>Synergisak</a:t>
                      </a:r>
                      <a:endParaRPr lang="nb-NO" sz="1200" b="1" dirty="0">
                        <a:solidFill>
                          <a:prstClr val="black"/>
                        </a:solidFill>
                      </a:endParaRPr>
                    </a:p>
                    <a:p>
                      <a:pPr marL="628650" lvl="1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Security </a:t>
                      </a:r>
                      <a:r>
                        <a:rPr lang="nb-NO" sz="1200" dirty="0" err="1">
                          <a:solidFill>
                            <a:prstClr val="black"/>
                          </a:solidFill>
                        </a:rPr>
                        <a:t>incident</a:t>
                      </a:r>
                      <a:endParaRPr lang="nb-NO" sz="1200" dirty="0">
                        <a:solidFill>
                          <a:prstClr val="black"/>
                        </a:solidFill>
                      </a:endParaRPr>
                    </a:p>
                    <a:p>
                      <a:endParaRPr lang="nb-NO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567750"/>
                  </a:ext>
                </a:extLst>
              </a:tr>
              <a:tr h="1908240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Funn av mistenkelig gjenstand/drone på plattform</a:t>
                      </a:r>
                    </a:p>
                    <a:p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Plattformsjef</a:t>
                      </a:r>
                    </a:p>
                    <a:p>
                      <a:pPr marL="628650" lvl="1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Operatørselskapene tar bilder og/eller filmer gjenstanden og melder fra til operasjonssentralen i det aktuelle sokkelpolitidistriktet</a:t>
                      </a:r>
                    </a:p>
                    <a:p>
                      <a:pPr marL="628650" lvl="1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På plattformen sperres området av og gjenstanden holdes under oppsikt (visuelt eller kamera). </a:t>
                      </a:r>
                    </a:p>
                    <a:p>
                      <a:pPr marL="628650" lvl="1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dirty="0">
                          <a:solidFill>
                            <a:prstClr val="black"/>
                          </a:solidFill>
                        </a:rPr>
                        <a:t>Når det gjelder landede/krasjede droner kan en vurdere å legge noe over dem slik at de ikke kan fly av gårde. Men konferer med politiets operasjonssentral før man evt. dekker til dronen</a:t>
                      </a:r>
                    </a:p>
                    <a:p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Sør-Vest PD - 51 68 41 68 - </a:t>
                      </a:r>
                      <a:r>
                        <a:rPr lang="nb-NO" sz="1200" b="1" dirty="0">
                          <a:solidFill>
                            <a:prstClr val="black"/>
                          </a:solidFill>
                          <a:hlinkClick r:id="rId2"/>
                        </a:rPr>
                        <a:t>ops206@politiet.no</a:t>
                      </a: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 </a:t>
                      </a:r>
                    </a:p>
                    <a:p>
                      <a:pPr marL="0" indent="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None/>
                        <a:defRPr/>
                      </a:pPr>
                      <a:endParaRPr lang="nb-NO" sz="1200" b="1" dirty="0">
                        <a:solidFill>
                          <a:prstClr val="black"/>
                        </a:solidFill>
                      </a:endParaRPr>
                    </a:p>
                    <a:p>
                      <a:pPr marL="17145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Møre og Romsdal PD - 70 11 87 38 - </a:t>
                      </a:r>
                      <a:r>
                        <a:rPr lang="nb-NO" sz="1200" b="1" dirty="0">
                          <a:solidFill>
                            <a:prstClr val="black"/>
                          </a:solidFill>
                          <a:hlinkClick r:id="rId3"/>
                        </a:rPr>
                        <a:t>ops208@politiet.no</a:t>
                      </a: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 </a:t>
                      </a:r>
                    </a:p>
                    <a:p>
                      <a:pPr marL="0" indent="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None/>
                        <a:defRPr/>
                      </a:pPr>
                      <a:endParaRPr lang="nb-NO" sz="1200" b="1" dirty="0">
                        <a:solidFill>
                          <a:prstClr val="black"/>
                        </a:solidFill>
                      </a:endParaRPr>
                    </a:p>
                    <a:p>
                      <a:pPr marL="17145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Nordland PD - 75 58 91 38 - </a:t>
                      </a:r>
                      <a:r>
                        <a:rPr lang="nb-NO" sz="1200" b="1" dirty="0">
                          <a:solidFill>
                            <a:prstClr val="black"/>
                          </a:solidFill>
                          <a:hlinkClick r:id="rId4"/>
                        </a:rPr>
                        <a:t>ops210@politiet.no</a:t>
                      </a: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 </a:t>
                      </a:r>
                    </a:p>
                    <a:p>
                      <a:pPr marL="17145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endParaRPr lang="nb-NO" sz="1200" b="1" dirty="0">
                        <a:solidFill>
                          <a:prstClr val="black"/>
                        </a:solidFill>
                      </a:endParaRPr>
                    </a:p>
                    <a:p>
                      <a:pPr marL="17145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Troms PD - 77 79 79 38 - </a:t>
                      </a:r>
                      <a:r>
                        <a:rPr lang="nb-NO" sz="1200" b="1" dirty="0">
                          <a:solidFill>
                            <a:prstClr val="black"/>
                          </a:solidFill>
                          <a:hlinkClick r:id="rId5"/>
                        </a:rPr>
                        <a:t>ops211@politiet.no</a:t>
                      </a:r>
                      <a:r>
                        <a:rPr lang="nb-NO" sz="1200" b="1" dirty="0">
                          <a:solidFill>
                            <a:prstClr val="black"/>
                          </a:solidFill>
                        </a:rPr>
                        <a:t> </a:t>
                      </a:r>
                    </a:p>
                    <a:p>
                      <a:pPr marL="17145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endParaRPr lang="nb-NO" sz="1200" b="1" dirty="0">
                        <a:solidFill>
                          <a:prstClr val="black"/>
                        </a:solidFill>
                      </a:endParaRPr>
                    </a:p>
                    <a:p>
                      <a:pPr marL="171450" indent="-171450">
                        <a:spcBef>
                          <a:spcPts val="500"/>
                        </a:spcBef>
                        <a:buClr>
                          <a:srgbClr val="DF0071"/>
                        </a:buClr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endParaRPr lang="nb-NO" sz="1200" dirty="0">
                        <a:solidFill>
                          <a:prstClr val="black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202181"/>
                  </a:ext>
                </a:extLst>
              </a:tr>
            </a:tbl>
          </a:graphicData>
        </a:graphic>
      </p:graphicFrame>
      <p:sp>
        <p:nvSpPr>
          <p:cNvPr id="6" name="Arrow: Pentagon 5">
            <a:extLst>
              <a:ext uri="{FF2B5EF4-FFF2-40B4-BE49-F238E27FC236}">
                <a16:creationId xmlns:a16="http://schemas.microsoft.com/office/drawing/2014/main" id="{AECD36BE-0924-E032-EE71-DFB37463B039}"/>
              </a:ext>
            </a:extLst>
          </p:cNvPr>
          <p:cNvSpPr>
            <a:spLocks/>
          </p:cNvSpPr>
          <p:nvPr/>
        </p:nvSpPr>
        <p:spPr>
          <a:xfrm>
            <a:off x="602418" y="299167"/>
            <a:ext cx="7235657" cy="502568"/>
          </a:xfrm>
          <a:prstGeom prst="homePlate">
            <a:avLst/>
          </a:prstGeom>
          <a:solidFill>
            <a:srgbClr val="FFC000"/>
          </a:solidFill>
          <a:ln>
            <a:solidFill>
              <a:schemeClr val="accent5">
                <a:lumMod val="75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72000" tIns="36000" rIns="72000" bIns="36000" rtlCol="0"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900"/>
              </a:buClr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small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Ved observasjon av drone under vann/på plattform</a:t>
            </a:r>
            <a:endParaRPr kumimoji="0" lang="nb-NO" sz="1000" b="0" i="0" u="none" strike="noStrike" kern="1200" cap="small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haroni" panose="02010803020104030203" pitchFamily="2" charset="-79"/>
            </a:endParaRP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7BC756C1-5F44-6A6E-E067-E3883E7443B3}"/>
              </a:ext>
            </a:extLst>
          </p:cNvPr>
          <p:cNvSpPr>
            <a:spLocks/>
          </p:cNvSpPr>
          <p:nvPr/>
        </p:nvSpPr>
        <p:spPr>
          <a:xfrm>
            <a:off x="7229603" y="801735"/>
            <a:ext cx="3746500" cy="502568"/>
          </a:xfrm>
          <a:prstGeom prst="homePlate">
            <a:avLst/>
          </a:prstGeom>
          <a:solidFill>
            <a:srgbClr val="FF0000"/>
          </a:solidFill>
          <a:ln>
            <a:solidFill>
              <a:schemeClr val="accent5">
                <a:lumMod val="75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72000" tIns="36000" rIns="72000" bIns="36000" rtlCol="0"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7900"/>
              </a:buClr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small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haroni" panose="02010803020104030203" pitchFamily="2" charset="-79"/>
              </a:rPr>
              <a:t>Varsling og registrering</a:t>
            </a:r>
            <a:endParaRPr kumimoji="0" lang="nb-NO" sz="1000" b="0" i="0" u="none" strike="noStrike" kern="1200" cap="small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65350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327</Words>
  <Application>Microsoft Office PowerPoint</Application>
  <PresentationFormat>Widescreen</PresentationFormat>
  <Paragraphs>43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Office Theme</vt:lpstr>
      <vt:lpstr>Handlingsmønster ved droneaktivitet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Handlingsmønster ved droneaktivitet </dc:title>
  <dc:creator>Gelder Edwin van</dc:creator>
  <cp:lastModifiedBy>Gelder Edwin van</cp:lastModifiedBy>
  <cp:revision>4</cp:revision>
  <dcterms:created xsi:type="dcterms:W3CDTF">2022-09-23T11:37:43Z</dcterms:created>
  <dcterms:modified xsi:type="dcterms:W3CDTF">2023-11-27T10:02:55Z</dcterms:modified>
</cp:coreProperties>
</file>